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7" r:id="rId2"/>
    <p:sldId id="297" r:id="rId3"/>
    <p:sldId id="299" r:id="rId4"/>
    <p:sldId id="312" r:id="rId5"/>
    <p:sldId id="305" r:id="rId6"/>
    <p:sldId id="344" r:id="rId7"/>
    <p:sldId id="352" r:id="rId8"/>
    <p:sldId id="347" r:id="rId9"/>
    <p:sldId id="346" r:id="rId10"/>
    <p:sldId id="345" r:id="rId11"/>
    <p:sldId id="323" r:id="rId12"/>
    <p:sldId id="308" r:id="rId13"/>
    <p:sldId id="321" r:id="rId14"/>
    <p:sldId id="324" r:id="rId15"/>
    <p:sldId id="310" r:id="rId16"/>
    <p:sldId id="309" r:id="rId17"/>
    <p:sldId id="318" r:id="rId18"/>
    <p:sldId id="319" r:id="rId19"/>
    <p:sldId id="320" r:id="rId20"/>
    <p:sldId id="355" r:id="rId21"/>
    <p:sldId id="330" r:id="rId22"/>
    <p:sldId id="327" r:id="rId23"/>
    <p:sldId id="332" r:id="rId24"/>
    <p:sldId id="328" r:id="rId25"/>
    <p:sldId id="331" r:id="rId26"/>
    <p:sldId id="275" r:id="rId27"/>
    <p:sldId id="274" r:id="rId28"/>
    <p:sldId id="353" r:id="rId29"/>
    <p:sldId id="354" r:id="rId30"/>
    <p:sldId id="348" r:id="rId31"/>
    <p:sldId id="304" r:id="rId32"/>
    <p:sldId id="289" r:id="rId33"/>
    <p:sldId id="325" r:id="rId34"/>
    <p:sldId id="356" r:id="rId35"/>
    <p:sldId id="326" r:id="rId36"/>
    <p:sldId id="357" r:id="rId37"/>
    <p:sldId id="306" r:id="rId38"/>
    <p:sldId id="311" r:id="rId39"/>
    <p:sldId id="333" r:id="rId40"/>
    <p:sldId id="339" r:id="rId41"/>
    <p:sldId id="338" r:id="rId42"/>
    <p:sldId id="343" r:id="rId43"/>
    <p:sldId id="351" r:id="rId44"/>
    <p:sldId id="342" r:id="rId45"/>
    <p:sldId id="282" r:id="rId46"/>
    <p:sldId id="283" r:id="rId47"/>
    <p:sldId id="336" r:id="rId48"/>
    <p:sldId id="302" r:id="rId49"/>
    <p:sldId id="303" r:id="rId50"/>
    <p:sldId id="350" r:id="rId51"/>
    <p:sldId id="349" r:id="rId52"/>
    <p:sldId id="301" r:id="rId53"/>
    <p:sldId id="340" r:id="rId54"/>
    <p:sldId id="341" r:id="rId55"/>
    <p:sldId id="358" r:id="rId56"/>
    <p:sldId id="359" r:id="rId57"/>
    <p:sldId id="335" r:id="rId58"/>
    <p:sldId id="337" r:id="rId59"/>
  </p:sldIdLst>
  <p:sldSz cx="9144000" cy="6858000" type="screen4x3"/>
  <p:notesSz cx="6797675" cy="9926638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8D65D2"/>
    <a:srgbClr val="62A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3" autoAdjust="0"/>
    <p:restoredTop sz="88419" autoAdjust="0"/>
  </p:normalViewPr>
  <p:slideViewPr>
    <p:cSldViewPr>
      <p:cViewPr>
        <p:scale>
          <a:sx n="100" d="100"/>
          <a:sy n="100" d="100"/>
        </p:scale>
        <p:origin x="-123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1C36C5DE-6FC6-4F6A-8595-7139091102A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3539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31E89EDB-AD1D-4C76-979C-B76314BEF72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576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1. Title Slide: I'm going to talk about recent progress in how to globally optimize traffic signals using MILPS.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4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Fixed </a:t>
            </a:r>
            <a:r>
              <a:rPr lang="en-US" dirty="0"/>
              <a:t>plan: </a:t>
            </a:r>
            <a:endParaRPr lang="en-US" dirty="0" smtClean="0"/>
          </a:p>
          <a:p>
            <a:r>
              <a:rPr lang="en-US" dirty="0" smtClean="0"/>
              <a:t>- not </a:t>
            </a:r>
            <a:r>
              <a:rPr lang="en-US" dirty="0"/>
              <a:t>adaptive to changes in </a:t>
            </a:r>
            <a:r>
              <a:rPr lang="en-US" dirty="0" smtClean="0"/>
              <a:t>traffic</a:t>
            </a:r>
            <a:endParaRPr lang="en-US" baseline="0" dirty="0" smtClean="0"/>
          </a:p>
          <a:p>
            <a:r>
              <a:rPr lang="en-US" baseline="0" dirty="0" smtClean="0"/>
              <a:t>- fixed objective: worst case or average,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dirty="0"/>
          </a:p>
          <a:p>
            <a:r>
              <a:rPr lang="en-US" dirty="0"/>
              <a:t>Adaptive:</a:t>
            </a:r>
          </a:p>
          <a:p>
            <a:r>
              <a:rPr lang="en-US" dirty="0" smtClean="0"/>
              <a:t>- old </a:t>
            </a:r>
            <a:r>
              <a:rPr lang="en-US" dirty="0"/>
              <a:t>- from 1960'</a:t>
            </a:r>
            <a:r>
              <a:rPr lang="en-US" dirty="0" smtClean="0"/>
              <a:t>s</a:t>
            </a:r>
          </a:p>
          <a:p>
            <a:r>
              <a:rPr lang="en-US" dirty="0" smtClean="0"/>
              <a:t>- reactive </a:t>
            </a:r>
            <a:r>
              <a:rPr lang="en-US" dirty="0"/>
              <a:t>rather than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Fixed-time: in practice, different plans for different times of day + actuation.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Optimal controllers: typically</a:t>
            </a:r>
            <a:r>
              <a:rPr lang="en-AU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two parts: traffic model + optimization algorithm</a:t>
            </a:r>
          </a:p>
          <a:p>
            <a:r>
              <a:rPr lang="en-AU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Cost: EXPONENTIAL FUNCTION number of intersections by number of time samples</a:t>
            </a:r>
          </a:p>
          <a:p>
            <a:endParaRPr lang="en-AU" sz="1200" kern="1200" dirty="0" smtClean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Dilation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50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vertically stacked queue</a:t>
            </a:r>
            <a:r>
              <a:rPr lang="en-US" baseline="0" dirty="0" smtClean="0"/>
              <a:t> as horizontal that spills back up the approach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7757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Folded together</a:t>
            </a:r>
          </a:p>
          <a:p>
            <a:r>
              <a:rPr lang="en-US" dirty="0" smtClean="0"/>
              <a:t>Capture</a:t>
            </a:r>
            <a:r>
              <a:rPr lang="en-US" baseline="0" dirty="0" smtClean="0"/>
              <a:t> two regimes: free flow and congested with separating shock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65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CTM based directly on wave equations</a:t>
            </a:r>
          </a:p>
          <a:p>
            <a:r>
              <a:rPr lang="en-US" dirty="0" smtClean="0"/>
              <a:t>CTM fixed cell boundaries</a:t>
            </a:r>
          </a:p>
          <a:p>
            <a:r>
              <a:rPr lang="en-US" dirty="0" smtClean="0"/>
              <a:t>CTM Mismatch</a:t>
            </a:r>
            <a:r>
              <a:rPr lang="en-US" baseline="0" dirty="0" smtClean="0"/>
              <a:t> cell boundaries mismatch with link boundaries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5291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Need to find</a:t>
            </a:r>
            <a:r>
              <a:rPr lang="en-US" baseline="0" dirty="0" smtClean="0"/>
              <a:t> volume of traffic that was travelled down link and arrived at the </a:t>
            </a:r>
            <a:r>
              <a:rPr lang="en-US" baseline="0" dirty="0" err="1" smtClean="0"/>
              <a:t>stopline</a:t>
            </a:r>
            <a:r>
              <a:rPr lang="en-US" baseline="0" dirty="0" smtClean="0"/>
              <a:t> during current interval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Integration components</a:t>
            </a:r>
            <a:r>
              <a:rPr lang="en-US" baseline="0" dirty="0" smtClean="0"/>
              <a:t> identified in a p</a:t>
            </a:r>
            <a:r>
              <a:rPr lang="en-US" dirty="0" smtClean="0"/>
              <a:t>re computation 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7171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low-rt-panel-noti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484313"/>
            <a:ext cx="54006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nicta_panel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29972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9872" y="1988840"/>
            <a:ext cx="3600400" cy="1872208"/>
          </a:xfrm>
        </p:spPr>
        <p:txBody>
          <a:bodyPr/>
          <a:lstStyle>
            <a:lvl1pPr algn="ctr">
              <a:defRPr lang="en-US" sz="4000" kern="1200" dirty="0">
                <a:solidFill>
                  <a:srgbClr val="62AC1E"/>
                </a:solidFill>
                <a:latin typeface="Franklin Gothic Demi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72" y="3861048"/>
            <a:ext cx="3600400" cy="72008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NICTA Partner plate 2014.jpe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85184"/>
            <a:ext cx="8172400" cy="13632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89000" y="6547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4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56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623300" y="6629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7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96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35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856" y="260648"/>
            <a:ext cx="82296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468313" y="6308725"/>
            <a:ext cx="3382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95288" y="6453188"/>
            <a:ext cx="23145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AU" sz="1000" dirty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NICTA Copyright </a:t>
            </a:r>
            <a:r>
              <a:rPr lang="en-AU" sz="1000" dirty="0" smtClean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2016</a:t>
            </a:r>
            <a:endParaRPr lang="en-AU" sz="1000" dirty="0">
              <a:solidFill>
                <a:srgbClr val="DDDDDD"/>
              </a:solidFill>
              <a:latin typeface="Franklin Gothic Demi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460432" y="64531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FB374FB-D07A-DA4C-8610-9E69743179EF}" type="slidenum">
              <a:rPr lang="en-US" sz="1000" kern="1200" smtClean="0">
                <a:solidFill>
                  <a:srgbClr val="DDDDDD"/>
                </a:solidFill>
                <a:latin typeface="Franklin Gothic Demi" charset="0"/>
                <a:ea typeface="ＭＳ Ｐゴシック" charset="0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kern="1200" dirty="0">
              <a:solidFill>
                <a:srgbClr val="DDDDDD"/>
              </a:solidFill>
              <a:latin typeface="Franklin Gothic Demi" charset="0"/>
              <a:ea typeface="ＭＳ Ｐゴシック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62AC1E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8D65D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emf"/><Relationship Id="rId12" Type="http://schemas.openxmlformats.org/officeDocument/2006/relationships/image" Target="../media/image36.emf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0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0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15616" y="548680"/>
            <a:ext cx="6840760" cy="108012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62AC1E"/>
                </a:solidFill>
              </a:rPr>
              <a:t>A Non-homogeneous Time Mixed Integer LP Formulation for Traffic Signal Control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59632" y="5157192"/>
            <a:ext cx="6696744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solidFill>
                  <a:srgbClr val="62AC1E"/>
                </a:solidFill>
              </a:rPr>
              <a:t>Iain </a:t>
            </a:r>
            <a:r>
              <a:rPr lang="en-US" sz="1800" dirty="0" smtClean="0">
                <a:solidFill>
                  <a:srgbClr val="62AC1E"/>
                </a:solidFill>
              </a:rPr>
              <a:t>Guilliard</a:t>
            </a:r>
            <a:r>
              <a:rPr lang="en-US" sz="1800" dirty="0" smtClean="0">
                <a:solidFill>
                  <a:srgbClr val="62AC1E"/>
                </a:solidFill>
              </a:rPr>
              <a:t>, </a:t>
            </a:r>
            <a:r>
              <a:rPr lang="en-US" sz="1800" dirty="0" smtClean="0">
                <a:solidFill>
                  <a:srgbClr val="62AC1E"/>
                </a:solidFill>
              </a:rPr>
              <a:t>Scott </a:t>
            </a:r>
            <a:r>
              <a:rPr lang="en-US" sz="1800" dirty="0" err="1" smtClean="0">
                <a:solidFill>
                  <a:srgbClr val="62AC1E"/>
                </a:solidFill>
              </a:rPr>
              <a:t>Sanner</a:t>
            </a:r>
            <a:r>
              <a:rPr lang="en-US" sz="1800" dirty="0">
                <a:solidFill>
                  <a:srgbClr val="62AC1E"/>
                </a:solidFill>
              </a:rPr>
              <a:t>,</a:t>
            </a:r>
            <a:r>
              <a:rPr lang="en-US" sz="1800" dirty="0" smtClean="0">
                <a:solidFill>
                  <a:srgbClr val="62AC1E"/>
                </a:solidFill>
              </a:rPr>
              <a:t> </a:t>
            </a:r>
            <a:r>
              <a:rPr lang="en-US" sz="1800" dirty="0" smtClean="0">
                <a:solidFill>
                  <a:srgbClr val="62AC1E"/>
                </a:solidFill>
              </a:rPr>
              <a:t>Felipe </a:t>
            </a:r>
            <a:r>
              <a:rPr lang="en-US" sz="1800" dirty="0" err="1" smtClean="0">
                <a:solidFill>
                  <a:srgbClr val="62AC1E"/>
                </a:solidFill>
              </a:rPr>
              <a:t>Trevizan</a:t>
            </a:r>
            <a:r>
              <a:rPr lang="en-US" sz="1800" dirty="0" smtClean="0">
                <a:solidFill>
                  <a:srgbClr val="62AC1E"/>
                </a:solidFill>
              </a:rPr>
              <a:t>, Brian Williams</a:t>
            </a:r>
            <a:endParaRPr lang="en-US" sz="1800" dirty="0">
              <a:solidFill>
                <a:srgbClr val="62AC1E"/>
              </a:solidFill>
            </a:endParaRPr>
          </a:p>
        </p:txBody>
      </p:sp>
      <p:pic>
        <p:nvPicPr>
          <p:cNvPr id="5" name="Picture 4" descr="grid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768751" cy="32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5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</a:t>
            </a:r>
            <a:r>
              <a:rPr lang="en-US" dirty="0" smtClean="0"/>
              <a:t>Turn Probabilities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531601">
            <a:off x="1377573" y="2281477"/>
            <a:ext cx="2006455" cy="18229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4843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4" name="Picture 3" descr="QTM_neto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70" y="1046664"/>
            <a:ext cx="5479830" cy="54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</a:t>
            </a:r>
            <a:r>
              <a:rPr lang="en-US" dirty="0" smtClean="0"/>
              <a:t>Variables and Parameters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5" idx="0"/>
            <a:endCxn id="7" idx="1"/>
          </p:cNvCxnSpPr>
          <p:nvPr/>
        </p:nvCxnSpPr>
        <p:spPr>
          <a:xfrm>
            <a:off x="6084168" y="3861048"/>
            <a:ext cx="93610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436096" y="3717032"/>
            <a:ext cx="576064" cy="288032"/>
            <a:chOff x="2771800" y="2564904"/>
            <a:chExt cx="576064" cy="288032"/>
          </a:xfrm>
        </p:grpSpPr>
        <p:sp>
          <p:nvSpPr>
            <p:cNvPr id="21" name="Oval 20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8" name="Oval 2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36096" y="3356992"/>
            <a:ext cx="576064" cy="288032"/>
            <a:chOff x="2771800" y="2564904"/>
            <a:chExt cx="576064" cy="288032"/>
          </a:xfrm>
        </p:grpSpPr>
        <p:sp>
          <p:nvSpPr>
            <p:cNvPr id="33" name="Oval 3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36096" y="2996952"/>
            <a:ext cx="576064" cy="288032"/>
            <a:chOff x="2771800" y="2564904"/>
            <a:chExt cx="576064" cy="288032"/>
          </a:xfrm>
        </p:grpSpPr>
        <p:sp>
          <p:nvSpPr>
            <p:cNvPr id="38" name="Oval 3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436096" y="2636912"/>
            <a:ext cx="576064" cy="288032"/>
            <a:chOff x="2771800" y="2564904"/>
            <a:chExt cx="576064" cy="288032"/>
          </a:xfrm>
        </p:grpSpPr>
        <p:sp>
          <p:nvSpPr>
            <p:cNvPr id="43" name="Oval 4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6096" y="2276872"/>
            <a:ext cx="576064" cy="288032"/>
            <a:chOff x="2771800" y="2564904"/>
            <a:chExt cx="576064" cy="288032"/>
          </a:xfrm>
        </p:grpSpPr>
        <p:sp>
          <p:nvSpPr>
            <p:cNvPr id="48" name="Oval 4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 rot="5400000">
            <a:off x="4283968" y="2276872"/>
            <a:ext cx="2880320" cy="720080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1196752"/>
            <a:ext cx="297323" cy="288032"/>
          </a:xfrm>
          <a:prstGeom prst="rect">
            <a:avLst/>
          </a:prstGeom>
        </p:spPr>
      </p:pic>
      <p:cxnSp>
        <p:nvCxnSpPr>
          <p:cNvPr id="63" name="Elbow Connector 62"/>
          <p:cNvCxnSpPr/>
          <p:nvPr/>
        </p:nvCxnSpPr>
        <p:spPr>
          <a:xfrm flipV="1">
            <a:off x="2627784" y="2060848"/>
            <a:ext cx="3024336" cy="1830397"/>
          </a:xfrm>
          <a:prstGeom prst="bentConnector3">
            <a:avLst>
              <a:gd name="adj1" fmla="val 84014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70" name="Elbow Connector 69"/>
          <p:cNvCxnSpPr>
            <a:endCxn id="24" idx="3"/>
          </p:cNvCxnSpPr>
          <p:nvPr/>
        </p:nvCxnSpPr>
        <p:spPr>
          <a:xfrm rot="16200000" flipH="1">
            <a:off x="5004048" y="2852936"/>
            <a:ext cx="1728192" cy="288032"/>
          </a:xfrm>
          <a:prstGeom prst="bentConnector4">
            <a:avLst>
              <a:gd name="adj1" fmla="val 47917"/>
              <a:gd name="adj2" fmla="val 2997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89" name="Straight Arrow Connector 88"/>
          <p:cNvCxnSpPr>
            <a:stCxn id="7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740400" y="1133253"/>
            <a:ext cx="36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644008" y="29941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95936" y="29941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47864" y="29941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99792" y="29941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051720" y="29941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 rot="5400000">
            <a:off x="2987823" y="1049900"/>
            <a:ext cx="432047" cy="4176464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616" y="2996952"/>
            <a:ext cx="297323" cy="288032"/>
          </a:xfrm>
          <a:prstGeom prst="rect">
            <a:avLst/>
          </a:prstGeom>
        </p:spPr>
      </p:pic>
      <p:cxnSp>
        <p:nvCxnSpPr>
          <p:cNvPr id="50" name="Elbow Connector 49"/>
          <p:cNvCxnSpPr/>
          <p:nvPr/>
        </p:nvCxnSpPr>
        <p:spPr>
          <a:xfrm rot="10800000">
            <a:off x="1691680" y="3482421"/>
            <a:ext cx="1008112" cy="378626"/>
          </a:xfrm>
          <a:prstGeom prst="bentConnector3">
            <a:avLst>
              <a:gd name="adj1" fmla="val -270824"/>
            </a:avLst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52" name="Elbow Connector 51"/>
          <p:cNvCxnSpPr/>
          <p:nvPr/>
        </p:nvCxnSpPr>
        <p:spPr>
          <a:xfrm>
            <a:off x="2135560" y="3132584"/>
            <a:ext cx="3732584" cy="719956"/>
          </a:xfrm>
          <a:prstGeom prst="bentConnector3">
            <a:avLst>
              <a:gd name="adj1" fmla="val 92191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55440" y="2852936"/>
            <a:ext cx="81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  <a:effectLst/>
              </a:rPr>
              <a:t>FIFO</a:t>
            </a:r>
            <a:endParaRPr lang="en-US" sz="1600" dirty="0">
              <a:solidFill>
                <a:srgbClr val="0000FF"/>
              </a:solidFill>
              <a:effectLst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4" name="Elbow Connector 63"/>
          <p:cNvCxnSpPr/>
          <p:nvPr/>
        </p:nvCxnSpPr>
        <p:spPr>
          <a:xfrm flipV="1">
            <a:off x="1691680" y="3138133"/>
            <a:ext cx="360040" cy="332677"/>
          </a:xfrm>
          <a:prstGeom prst="bentConnector3">
            <a:avLst>
              <a:gd name="adj1" fmla="val -1735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130813" y="2636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06688" y="2276872"/>
            <a:ext cx="373578" cy="3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16" y="4059440"/>
            <a:ext cx="462384" cy="3040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16" y="3695452"/>
            <a:ext cx="297323" cy="2880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7390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202808" y="36926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543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54736" y="36926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6664" y="36926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258592" y="36926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610520" y="36926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2076996" y="3861048"/>
            <a:ext cx="488404" cy="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1130813" y="3322712"/>
            <a:ext cx="4736587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6688" y="2962672"/>
            <a:ext cx="373578" cy="321692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1187624" y="4581128"/>
            <a:ext cx="136815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555776" y="4581128"/>
            <a:ext cx="3312368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55776" y="4077072"/>
            <a:ext cx="0" cy="12193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403648" y="4582869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ree flow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275856" y="47251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congested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051720" y="522920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separating </a:t>
            </a:r>
            <a:r>
              <a:rPr lang="en-US" dirty="0" smtClean="0"/>
              <a:t>shockwave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2471068" y="5157192"/>
            <a:ext cx="602332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236296" y="1599208"/>
            <a:ext cx="288032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- Dynamics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35696" y="1772816"/>
            <a:ext cx="52978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55776" y="1844824"/>
            <a:ext cx="576064" cy="288032"/>
            <a:chOff x="2771800" y="2564904"/>
            <a:chExt cx="576064" cy="288032"/>
          </a:xfrm>
        </p:grpSpPr>
        <p:sp>
          <p:nvSpPr>
            <p:cNvPr id="6" name="Oval 5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1844824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516216" y="1844824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96136" y="1844824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4048" y="1844824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835695" y="4149080"/>
            <a:ext cx="5526397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35696" y="3140968"/>
            <a:ext cx="530170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35696" y="4149080"/>
            <a:ext cx="1800200" cy="432048"/>
          </a:xfrm>
          <a:prstGeom prst="rect">
            <a:avLst/>
          </a:prstGeom>
          <a:solidFill>
            <a:srgbClr val="62AC1E">
              <a:alpha val="45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635896" y="4149080"/>
            <a:ext cx="180020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436096" y="4149080"/>
            <a:ext cx="1944216" cy="432048"/>
          </a:xfrm>
          <a:prstGeom prst="rect">
            <a:avLst/>
          </a:prstGeom>
          <a:solidFill>
            <a:srgbClr val="62AC1E">
              <a:alpha val="8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04048" y="3140968"/>
            <a:ext cx="2133352" cy="432048"/>
          </a:xfrm>
          <a:prstGeom prst="rect">
            <a:avLst/>
          </a:prstGeom>
          <a:solidFill>
            <a:srgbClr val="62AC1E">
              <a:alpha val="7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52700" y="3140968"/>
            <a:ext cx="1435100" cy="432048"/>
          </a:xfrm>
          <a:prstGeom prst="rect">
            <a:avLst/>
          </a:prstGeom>
          <a:solidFill>
            <a:srgbClr val="62AC1E">
              <a:alpha val="3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64088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707904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835696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55576" y="4043288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 </a:t>
            </a:r>
          </a:p>
          <a:p>
            <a:r>
              <a:rPr lang="en-US" dirty="0" smtClean="0"/>
              <a:t>3 cells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835696" y="5157192"/>
            <a:ext cx="554461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35696" y="5157192"/>
            <a:ext cx="64080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648596" y="5157192"/>
            <a:ext cx="593204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431780" y="5157192"/>
            <a:ext cx="648072" cy="432048"/>
          </a:xfrm>
          <a:prstGeom prst="rect">
            <a:avLst/>
          </a:prstGeom>
          <a:solidFill>
            <a:srgbClr val="62AC1E">
              <a:alpha val="5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059832" y="51571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483768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83569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072532" y="5157192"/>
            <a:ext cx="576064" cy="432048"/>
          </a:xfrm>
          <a:prstGeom prst="rect">
            <a:avLst/>
          </a:prstGeom>
          <a:solidFill>
            <a:srgbClr val="62AC1E">
              <a:alpha val="2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237360" y="5157192"/>
            <a:ext cx="57606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817616" y="5157192"/>
            <a:ext cx="60578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79852" y="5157192"/>
            <a:ext cx="648072" cy="432048"/>
          </a:xfrm>
          <a:prstGeom prst="rect">
            <a:avLst/>
          </a:prstGeom>
          <a:solidFill>
            <a:srgbClr val="62AC1E">
              <a:alpha val="72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723732" y="5157192"/>
            <a:ext cx="648072" cy="432048"/>
          </a:xfrm>
          <a:prstGeom prst="rect">
            <a:avLst/>
          </a:prstGeom>
          <a:solidFill>
            <a:srgbClr val="62AC1E">
              <a:alpha val="9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55576" y="31409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55576" y="50428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</a:t>
            </a:r>
          </a:p>
          <a:p>
            <a:r>
              <a:rPr lang="en-US" dirty="0" smtClean="0"/>
              <a:t>9 cells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635896" y="51571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4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21196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6681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34288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00365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66023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9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27584" y="1527200"/>
            <a:ext cx="86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</a:t>
            </a:r>
          </a:p>
          <a:p>
            <a:r>
              <a:rPr lang="en-US" dirty="0"/>
              <a:t>t</a:t>
            </a:r>
            <a:r>
              <a:rPr lang="en-US" dirty="0" smtClean="0"/>
              <a:t>raffic state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7308304" y="16712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308304" y="1887240"/>
            <a:ext cx="144016" cy="144016"/>
          </a:xfrm>
          <a:prstGeom prst="ellipse">
            <a:avLst/>
          </a:prstGeom>
          <a:solidFill>
            <a:srgbClr val="FFFF00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08304" y="2103264"/>
            <a:ext cx="144016" cy="144016"/>
          </a:xfrm>
          <a:prstGeom prst="ellipse">
            <a:avLst/>
          </a:prstGeom>
          <a:solidFill>
            <a:srgbClr val="62AC1E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801392" y="24842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</a:t>
            </a:r>
            <a:r>
              <a:rPr lang="en-US" sz="1600" i="1" dirty="0" smtClean="0"/>
              <a:t>latoon</a:t>
            </a:r>
            <a:endParaRPr lang="en-US" sz="1600" i="1" dirty="0"/>
          </a:p>
        </p:txBody>
      </p:sp>
      <p:sp>
        <p:nvSpPr>
          <p:cNvPr id="89" name="Rectangle 88"/>
          <p:cNvSpPr/>
          <p:nvPr/>
        </p:nvSpPr>
        <p:spPr>
          <a:xfrm>
            <a:off x="5436096" y="2492896"/>
            <a:ext cx="1465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queue at light</a:t>
            </a:r>
            <a:endParaRPr lang="en-US" sz="1600" i="1" dirty="0"/>
          </a:p>
        </p:txBody>
      </p:sp>
      <p:sp>
        <p:nvSpPr>
          <p:cNvPr id="90" name="Right Brace 89"/>
          <p:cNvSpPr/>
          <p:nvPr/>
        </p:nvSpPr>
        <p:spPr>
          <a:xfrm rot="5400000">
            <a:off x="3122352" y="1665548"/>
            <a:ext cx="333896" cy="13970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4042544" y="1988840"/>
            <a:ext cx="216024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178176" y="173903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</a:t>
            </a:r>
            <a:endParaRPr lang="en-US" i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96" name="Right Brace 95"/>
          <p:cNvSpPr/>
          <p:nvPr/>
        </p:nvSpPr>
        <p:spPr>
          <a:xfrm rot="5400000">
            <a:off x="5922702" y="1290898"/>
            <a:ext cx="295796" cy="21082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3995936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564284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13888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00404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763688" y="1484784"/>
            <a:ext cx="324036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932040" y="1484784"/>
            <a:ext cx="2232248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843808" y="105273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</a:t>
            </a:r>
            <a:r>
              <a:rPr lang="en-US" sz="1600" i="1" dirty="0" smtClean="0"/>
              <a:t>ree flow</a:t>
            </a:r>
            <a:endParaRPr lang="en-US" sz="1600" i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5148064" y="105273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congested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4017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– Non-homogeneous time steps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  <a:ln w="28575" cmpd="sng"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11960" y="2132856"/>
            <a:ext cx="28803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117943">
            <a:off x="4267625" y="3048669"/>
            <a:ext cx="755831" cy="224646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6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90616" y="3789040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90616" y="2996952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02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20072" y="4644628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1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34100" y="2899544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/>
          <p:cNvSpPr/>
          <p:nvPr/>
        </p:nvSpPr>
        <p:spPr>
          <a:xfrm>
            <a:off x="6325592" y="3302000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6338292" y="4166096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92412" y="2997200"/>
            <a:ext cx="153888" cy="82994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801788" y="4254500"/>
            <a:ext cx="128612" cy="74597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2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5" descr="traffic-ja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7900"/>
            <a:ext cx="83058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32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Convergence</a:t>
            </a:r>
            <a:endParaRPr lang="en-US" dirty="0"/>
          </a:p>
        </p:txBody>
      </p:sp>
      <p:pic>
        <p:nvPicPr>
          <p:cNvPr id="4" name="Picture 3" descr="TRB_converg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659022" cy="23387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7139136" cy="525623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Homogeneous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on-homogeneous</a:t>
            </a:r>
            <a:endParaRPr lang="en-US" dirty="0"/>
          </a:p>
        </p:txBody>
      </p:sp>
      <p:pic>
        <p:nvPicPr>
          <p:cNvPr id="5" name="Picture 4" descr="TRB_convergence_var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77072"/>
            <a:ext cx="7659022" cy="23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1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>
          <a:xfrm>
            <a:off x="6472572" y="2082850"/>
            <a:ext cx="1944216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876256" y="1793032"/>
            <a:ext cx="888888" cy="30251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54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5626100" y="1264568"/>
            <a:ext cx="1250156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121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2527412" y="1410990"/>
            <a:ext cx="888888" cy="30251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5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1400" y="3140968"/>
            <a:ext cx="9652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068960"/>
            <a:ext cx="864096" cy="10801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13" idx="3"/>
          </p:cNvCxnSpPr>
          <p:nvPr/>
        </p:nvCxnSpPr>
        <p:spPr>
          <a:xfrm flipH="1">
            <a:off x="2411760" y="3789040"/>
            <a:ext cx="5040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4970004" y="3861048"/>
            <a:ext cx="147420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077344"/>
            <a:ext cx="0" cy="107173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979712" y="3429000"/>
            <a:ext cx="432048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888" y="3268214"/>
            <a:ext cx="439713" cy="520825"/>
          </a:xfrm>
          <a:prstGeom prst="rect">
            <a:avLst/>
          </a:prstGeom>
        </p:spPr>
      </p:pic>
      <p:sp>
        <p:nvSpPr>
          <p:cNvPr id="106" name="Oval 105"/>
          <p:cNvSpPr/>
          <p:nvPr/>
        </p:nvSpPr>
        <p:spPr>
          <a:xfrm>
            <a:off x="139700" y="3090292"/>
            <a:ext cx="649784" cy="9525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H="1">
            <a:off x="1048916" y="3124200"/>
            <a:ext cx="5184" cy="87248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993900" y="3149600"/>
            <a:ext cx="0" cy="29210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998616" y="3064644"/>
            <a:ext cx="0" cy="79615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6446416" y="2950344"/>
            <a:ext cx="0" cy="92315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9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Step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5949" b="-25834"/>
          <a:stretch/>
        </p:blipFill>
        <p:spPr>
          <a:xfrm>
            <a:off x="1016000" y="3441700"/>
            <a:ext cx="7378700" cy="622300"/>
          </a:xfrm>
        </p:spPr>
      </p:pic>
      <p:sp>
        <p:nvSpPr>
          <p:cNvPr id="5" name="Oval 4"/>
          <p:cNvSpPr/>
          <p:nvPr/>
        </p:nvSpPr>
        <p:spPr>
          <a:xfrm>
            <a:off x="3987800" y="3263900"/>
            <a:ext cx="4548956" cy="9525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6000" y="25146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Traffic arriving at stop line during interval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0900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</a:t>
            </a:r>
            <a:r>
              <a:rPr lang="en-US" dirty="0" smtClean="0"/>
              <a:t>&amp; Cycle Duration </a:t>
            </a:r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88" b="-1442"/>
          <a:stretch/>
        </p:blipFill>
        <p:spPr>
          <a:xfrm>
            <a:off x="467544" y="1196753"/>
            <a:ext cx="8229600" cy="259228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05064"/>
            <a:ext cx="8228668" cy="2477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3568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227687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924944"/>
            <a:ext cx="0" cy="576064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71703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509120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511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227687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924944"/>
            <a:ext cx="0" cy="576064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71703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509120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70300" y="4581128"/>
            <a:ext cx="70442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3300" y="3789040"/>
            <a:ext cx="7135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88000" y="2924944"/>
            <a:ext cx="730944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84900" y="2276872"/>
            <a:ext cx="71010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9770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227687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924944"/>
            <a:ext cx="0" cy="576064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71703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509120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70300" y="4581128"/>
            <a:ext cx="70442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3300" y="3789040"/>
            <a:ext cx="7135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88000" y="2924944"/>
            <a:ext cx="730944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84900" y="2276872"/>
            <a:ext cx="71010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12160" y="4941168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292080" y="5085184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283968" y="5229200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87824" y="5229200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066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uboptimal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Fixed Time Control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Adaptive Control: </a:t>
            </a:r>
            <a:r>
              <a:rPr lang="en-US" dirty="0" smtClean="0"/>
              <a:t>e.g. SCOOT and </a:t>
            </a:r>
            <a:r>
              <a:rPr lang="en-US" dirty="0" smtClean="0"/>
              <a:t>SCATS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scalable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no performance </a:t>
            </a:r>
            <a:r>
              <a:rPr lang="en-US" dirty="0" smtClean="0"/>
              <a:t>guarantee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Locally optimal</a:t>
            </a:r>
            <a:r>
              <a:rPr lang="en-US" dirty="0"/>
              <a:t>: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SURTRAC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Good</a:t>
            </a:r>
            <a:r>
              <a:rPr lang="en-US" dirty="0"/>
              <a:t>: decentralized control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myopic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Globally 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e.g. CTM, LTM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best solution possible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scalability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Example: with optimized control</a:t>
            </a:r>
          </a:p>
        </p:txBody>
      </p:sp>
      <p:pic>
        <p:nvPicPr>
          <p:cNvPr id="4" name="Content Placeholder 3" descr="output_op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96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</a:t>
            </a:r>
            <a:r>
              <a:rPr lang="en-US" dirty="0" smtClean="0"/>
              <a:t> Delay Map, fixed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ptimized</a:t>
            </a:r>
            <a:endParaRPr lang="en-US" dirty="0"/>
          </a:p>
        </p:txBody>
      </p:sp>
      <p:pic>
        <p:nvPicPr>
          <p:cNvPr id="7" name="Content Placeholder 6" descr="Canberra_heat_map_fixed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4" t="2743" r="15741" b="2743"/>
          <a:stretch/>
        </p:blipFill>
        <p:spPr>
          <a:xfrm>
            <a:off x="1331640" y="1844776"/>
            <a:ext cx="2930047" cy="4536205"/>
          </a:xfrm>
        </p:spPr>
      </p:pic>
      <p:pic>
        <p:nvPicPr>
          <p:cNvPr id="8" name="Picture 7" descr="Canberra_heat_map_op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t="3277" r="17870" b="3413"/>
          <a:stretch/>
        </p:blipFill>
        <p:spPr>
          <a:xfrm>
            <a:off x="5292080" y="1844824"/>
            <a:ext cx="2851137" cy="45365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752" y="14127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68144" y="14127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 Optimized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7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- Networks</a:t>
            </a:r>
            <a:endParaRPr lang="en-US" dirty="0"/>
          </a:p>
        </p:txBody>
      </p:sp>
      <p:pic>
        <p:nvPicPr>
          <p:cNvPr id="5" name="Content Placeholder 4" descr="TRB_demand_pl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>
          <a:xfrm>
            <a:off x="4716016" y="3861048"/>
            <a:ext cx="4649068" cy="2663949"/>
          </a:xfrm>
        </p:spPr>
      </p:pic>
      <p:pic>
        <p:nvPicPr>
          <p:cNvPr id="4" name="Picture 3" descr="TRB_networ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5184576" cy="4145034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8479482" y="46743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688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563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25082" y="3569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2482" y="2426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5082" y="28328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5082" y="207719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31432" y="13850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29250" y="5365750"/>
            <a:ext cx="150495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927850" y="4559300"/>
            <a:ext cx="38100" cy="8191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978650" y="4546600"/>
            <a:ext cx="5080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650" y="4546600"/>
            <a:ext cx="127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518400" y="5365750"/>
            <a:ext cx="2286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53350" y="5365750"/>
            <a:ext cx="254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91200" y="3711793"/>
            <a:ext cx="285338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Input Demand Profile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0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544" y="2060848"/>
            <a:ext cx="1203547" cy="3854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7544" y="3155403"/>
            <a:ext cx="1203547" cy="344366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513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1" y="5446545"/>
            <a:ext cx="1177156" cy="15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5738646"/>
            <a:ext cx="8039100" cy="498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1" y="5446545"/>
            <a:ext cx="1177156" cy="15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5446545"/>
            <a:ext cx="1177156" cy="1524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043608" y="3501008"/>
            <a:ext cx="0" cy="1872208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51720" y="3789040"/>
            <a:ext cx="0" cy="1584176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87824" y="4005064"/>
            <a:ext cx="0" cy="1368152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51920" y="5248529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Executed control plan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1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3568" y="5473676"/>
            <a:ext cx="4427908" cy="35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092793" y="5020316"/>
            <a:ext cx="112099" cy="460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204892" y="5020316"/>
            <a:ext cx="1532019" cy="116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36911" y="5031974"/>
            <a:ext cx="37366" cy="445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74277" y="5473676"/>
            <a:ext cx="747326" cy="71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521603" y="5473676"/>
            <a:ext cx="74733" cy="464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954670"/>
            <a:ext cx="8039100" cy="49866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5508104" y="2708920"/>
            <a:ext cx="0" cy="266429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44208" y="3284984"/>
            <a:ext cx="0" cy="208823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19944" y="5107914"/>
            <a:ext cx="258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Demand profile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62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56237"/>
          </a:xfrm>
        </p:spPr>
        <p:txBody>
          <a:bodyPr/>
          <a:lstStyle/>
          <a:p>
            <a:r>
              <a:rPr lang="en-US" dirty="0" smtClean="0"/>
              <a:t>Directly solve single homogenous discretization as an optimal reference solution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Optimal Reference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997754"/>
            <a:ext cx="8039100" cy="498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00" y="3701338"/>
            <a:ext cx="1177156" cy="152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00" y="3701338"/>
            <a:ext cx="1177156" cy="152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00" y="3701338"/>
            <a:ext cx="1177156" cy="15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288" y="3701338"/>
            <a:ext cx="1177156" cy="152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88" y="3701338"/>
            <a:ext cx="1177156" cy="152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88" y="3701338"/>
            <a:ext cx="1177156" cy="152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36" y="3701338"/>
            <a:ext cx="1177156" cy="15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2" y="3701338"/>
            <a:ext cx="1177156" cy="1524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539552" y="3421690"/>
            <a:ext cx="7920880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43808" y="2980350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single </a:t>
            </a:r>
            <a:r>
              <a:rPr lang="en-US" dirty="0">
                <a:solidFill>
                  <a:srgbClr val="008000"/>
                </a:solidFill>
              </a:rPr>
              <a:t>h</a:t>
            </a:r>
            <a:r>
              <a:rPr lang="en-US" dirty="0" smtClean="0">
                <a:solidFill>
                  <a:srgbClr val="008000"/>
                </a:solidFill>
              </a:rPr>
              <a:t>omogenous </a:t>
            </a:r>
            <a:r>
              <a:rPr lang="en-US" dirty="0">
                <a:solidFill>
                  <a:srgbClr val="008000"/>
                </a:solidFill>
              </a:rPr>
              <a:t>d</a:t>
            </a:r>
            <a:r>
              <a:rPr lang="en-US" dirty="0" smtClean="0">
                <a:solidFill>
                  <a:srgbClr val="008000"/>
                </a:solidFill>
              </a:rPr>
              <a:t>iscretization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0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Convergence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6136" y="43651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Homogeneous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8" y="436510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2AC1E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62AC1E"/>
                </a:solidFill>
              </a:rPr>
              <a:t>Homogeneous</a:t>
            </a:r>
            <a:endParaRPr lang="en-US" dirty="0">
              <a:solidFill>
                <a:srgbClr val="62AC1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3808" y="479715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Homogeneous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9512" y="5373216"/>
            <a:ext cx="64807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Ref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55576" y="5589240"/>
            <a:ext cx="50405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72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Quality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987428" y="1988840"/>
            <a:ext cx="0" cy="41044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84764" y="2492896"/>
            <a:ext cx="0" cy="35283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2824" r="51581" b="5563"/>
          <a:stretch/>
        </p:blipFill>
        <p:spPr>
          <a:xfrm>
            <a:off x="3267348" y="2708920"/>
            <a:ext cx="1451788" cy="2036564"/>
          </a:xfrm>
          <a:prstGeom prst="rect">
            <a:avLst/>
          </a:prstGeom>
        </p:spPr>
      </p:pic>
      <p:pic>
        <p:nvPicPr>
          <p:cNvPr id="15" name="Picture 14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0" t="2824" r="13752" b="4879"/>
          <a:stretch/>
        </p:blipFill>
        <p:spPr>
          <a:xfrm>
            <a:off x="6164684" y="2708920"/>
            <a:ext cx="1476308" cy="2100064"/>
          </a:xfrm>
          <a:prstGeom prst="rect">
            <a:avLst/>
          </a:prstGeom>
        </p:spPr>
      </p:pic>
      <p:pic>
        <p:nvPicPr>
          <p:cNvPr id="16" name="Picture 15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7" t="1552" r="511"/>
          <a:stretch/>
        </p:blipFill>
        <p:spPr>
          <a:xfrm>
            <a:off x="7892876" y="2681734"/>
            <a:ext cx="516666" cy="2260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29240" y="2726184"/>
            <a:ext cx="29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3424064" y="3645024"/>
            <a:ext cx="216024" cy="103696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94212" y="3958084"/>
            <a:ext cx="216024" cy="7112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45062" y="3964434"/>
            <a:ext cx="216024" cy="7112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19664" y="3932684"/>
            <a:ext cx="216024" cy="790302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96162" y="3989834"/>
            <a:ext cx="216024" cy="7493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66062" y="4046984"/>
            <a:ext cx="216024" cy="6604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9512" y="5373216"/>
            <a:ext cx="64807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Ref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55576" y="5589240"/>
            <a:ext cx="50405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65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Globally Optimal Fixed Time Control</a:t>
            </a:r>
          </a:p>
          <a:p>
            <a:pPr lvl="1"/>
            <a:r>
              <a:rPr lang="en-US" dirty="0" smtClean="0"/>
              <a:t>Simulate fixed adaptive controllers (e.g. SCATS)</a:t>
            </a:r>
          </a:p>
          <a:p>
            <a:pPr lvl="1"/>
            <a:r>
              <a:rPr lang="en-US" dirty="0" smtClean="0"/>
              <a:t>Pre-compute optimal schedules for fixed controllers</a:t>
            </a:r>
          </a:p>
          <a:p>
            <a:r>
              <a:rPr lang="en-US" dirty="0" smtClean="0"/>
              <a:t>Light Rail Schedules</a:t>
            </a:r>
          </a:p>
          <a:p>
            <a:pPr lvl="1"/>
            <a:r>
              <a:rPr lang="en-US" dirty="0" smtClean="0"/>
              <a:t>nullify the impact of introducing light rail</a:t>
            </a:r>
          </a:p>
          <a:p>
            <a:r>
              <a:rPr lang="en-US" dirty="0" smtClean="0"/>
              <a:t>Uncontrolled intersections</a:t>
            </a:r>
          </a:p>
          <a:p>
            <a:pPr lvl="1"/>
            <a:r>
              <a:rPr lang="en-US" dirty="0" smtClean="0"/>
              <a:t>Optimize via neighboring intersection signals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7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present the Queue Transmission Model that:</a:t>
            </a:r>
          </a:p>
          <a:p>
            <a:r>
              <a:rPr lang="en-US" dirty="0"/>
              <a:t>Is globally optimal</a:t>
            </a:r>
          </a:p>
          <a:p>
            <a:pPr lvl="1"/>
            <a:r>
              <a:rPr lang="en-US" dirty="0"/>
              <a:t>We take advantage of the new developments in MILP solvers</a:t>
            </a:r>
          </a:p>
          <a:p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Grids and </a:t>
            </a:r>
            <a:r>
              <a:rPr lang="en-US" dirty="0" smtClean="0"/>
              <a:t>asymmetric intersections</a:t>
            </a:r>
            <a:endParaRPr lang="en-US" dirty="0"/>
          </a:p>
          <a:p>
            <a:r>
              <a:rPr lang="en-US" dirty="0"/>
              <a:t>Scales to many intersections</a:t>
            </a:r>
          </a:p>
          <a:p>
            <a:pPr lvl="1"/>
            <a:r>
              <a:rPr lang="en-US" dirty="0"/>
              <a:t>3 continuous variables, 1 binary per link 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use </a:t>
            </a:r>
            <a:r>
              <a:rPr lang="en-US" b="1" dirty="0"/>
              <a:t>non-homogenous time </a:t>
            </a:r>
            <a:r>
              <a:rPr lang="en-US" dirty="0"/>
              <a:t>steps to decrease the size of the </a:t>
            </a:r>
            <a:r>
              <a:rPr lang="en-US" dirty="0" smtClean="0"/>
              <a:t>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7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Optimal </a:t>
            </a:r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6" name="Content Placeholder 5" descr="transit_network_1_n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72" b="-327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47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 – micro-simulation</a:t>
            </a:r>
            <a:endParaRPr lang="en-US" dirty="0"/>
          </a:p>
        </p:txBody>
      </p:sp>
      <p:pic>
        <p:nvPicPr>
          <p:cNvPr id="9" name="Content Placeholder 8" descr="plot_avenue_1_fnt_1w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t="2558" r="1496" b="3292"/>
          <a:stretch/>
        </p:blipFill>
        <p:spPr>
          <a:xfrm>
            <a:off x="256356" y="1104899"/>
            <a:ext cx="8544744" cy="4432301"/>
          </a:xfrm>
        </p:spPr>
      </p:pic>
      <p:sp>
        <p:nvSpPr>
          <p:cNvPr id="12" name="TextBox 11"/>
          <p:cNvSpPr txBox="1"/>
          <p:nvPr/>
        </p:nvSpPr>
        <p:spPr>
          <a:xfrm rot="16200000">
            <a:off x="-842194" y="3032095"/>
            <a:ext cx="24003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Distance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0473" y="1485900"/>
            <a:ext cx="0" cy="16383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27784" y="5235545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Time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41700" y="5451569"/>
            <a:ext cx="2717800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46568" y="5730845"/>
            <a:ext cx="199733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Demand Profile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070100" y="5918200"/>
            <a:ext cx="215900" cy="306168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26072" y="6224368"/>
            <a:ext cx="944028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286000" y="5918200"/>
            <a:ext cx="787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073400" y="5918200"/>
            <a:ext cx="140904" cy="269666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214304" y="6196250"/>
            <a:ext cx="192919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284728" y="6450250"/>
            <a:ext cx="1516372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26072" y="5673755"/>
            <a:ext cx="0" cy="82729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92828" y="5673755"/>
            <a:ext cx="0" cy="82729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26072" y="5680045"/>
            <a:ext cx="7675028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26072" y="6501050"/>
            <a:ext cx="76667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143500" y="5909816"/>
            <a:ext cx="215900" cy="28643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359400" y="5909816"/>
            <a:ext cx="787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146800" y="5909816"/>
            <a:ext cx="140904" cy="27805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287704" y="6187866"/>
            <a:ext cx="913196" cy="838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7200900" y="6187866"/>
            <a:ext cx="83828" cy="26238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26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</a:t>
            </a:r>
            <a:r>
              <a:rPr lang="en-US" dirty="0" smtClean="0"/>
              <a:t>– Network 1</a:t>
            </a:r>
            <a:endParaRPr lang="en-US" dirty="0"/>
          </a:p>
        </p:txBody>
      </p:sp>
      <p:pic>
        <p:nvPicPr>
          <p:cNvPr id="5" name="Content Placeholder 4" descr="transit_network_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72" b="-32772"/>
          <a:stretch>
            <a:fillRect/>
          </a:stretch>
        </p:blipFill>
        <p:spPr>
          <a:xfrm>
            <a:off x="457200" y="332656"/>
            <a:ext cx="8229600" cy="525623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725144"/>
            <a:ext cx="7064854" cy="1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1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</a:t>
            </a:r>
            <a:r>
              <a:rPr lang="en-US" dirty="0" smtClean="0"/>
              <a:t>Rail – Fixed </a:t>
            </a:r>
            <a:r>
              <a:rPr lang="en-US" dirty="0" err="1" smtClean="0"/>
              <a:t>vs</a:t>
            </a:r>
            <a:r>
              <a:rPr lang="en-US" dirty="0" smtClean="0"/>
              <a:t> Optimized</a:t>
            </a:r>
            <a:endParaRPr lang="en-US" dirty="0"/>
          </a:p>
        </p:txBody>
      </p:sp>
      <p:pic>
        <p:nvPicPr>
          <p:cNvPr id="9" name="Picture 8" descr="network1_microsim_fixed_slow_sid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631950"/>
            <a:ext cx="4178300" cy="1924050"/>
          </a:xfrm>
          <a:prstGeom prst="rect">
            <a:avLst/>
          </a:prstGeom>
        </p:spPr>
      </p:pic>
      <p:pic>
        <p:nvPicPr>
          <p:cNvPr id="12" name="Picture 11" descr="network1_microsim_opt_slow_si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8" y="4369930"/>
            <a:ext cx="4157532" cy="1980070"/>
          </a:xfrm>
          <a:prstGeom prst="rect">
            <a:avLst/>
          </a:prstGeom>
        </p:spPr>
      </p:pic>
      <p:pic>
        <p:nvPicPr>
          <p:cNvPr id="10" name="Picture 9" descr="network1_microsim_fixed_slow_arteri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68" y="1457860"/>
            <a:ext cx="4292600" cy="2148940"/>
          </a:xfrm>
          <a:prstGeom prst="rect">
            <a:avLst/>
          </a:prstGeom>
        </p:spPr>
      </p:pic>
      <p:pic>
        <p:nvPicPr>
          <p:cNvPr id="11" name="Picture 10" descr="network1_microsim_opt_slow_arteria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68" y="4242930"/>
            <a:ext cx="4309932" cy="2148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9668" y="1130300"/>
            <a:ext cx="2341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Fixed – side street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519868" y="1130300"/>
            <a:ext cx="2341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Fixed – arterial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265368" y="3886705"/>
            <a:ext cx="28748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Optimized – side street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316668" y="3886705"/>
            <a:ext cx="28748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Optimized – arterial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498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</a:t>
            </a:r>
            <a:r>
              <a:rPr lang="en-US" dirty="0" smtClean="0"/>
              <a:t>– Network 2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transit_network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69" r="-1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196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Delay </a:t>
            </a:r>
            <a:r>
              <a:rPr lang="en-US" dirty="0" smtClean="0"/>
              <a:t>Heat Map 3400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34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911350" y="11684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7150" y="11557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2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Delay </a:t>
            </a:r>
            <a:r>
              <a:rPr lang="en-US" dirty="0" smtClean="0"/>
              <a:t>Heat Map 4300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43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911350" y="11684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7150" y="11557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9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Uncontrolled Intersections</a:t>
            </a:r>
            <a:endParaRPr lang="en-US" dirty="0"/>
          </a:p>
        </p:txBody>
      </p:sp>
      <p:pic>
        <p:nvPicPr>
          <p:cNvPr id="4" name="grid_yield_test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666" t="18333" r="15000" b="17963"/>
          <a:stretch/>
        </p:blipFill>
        <p:spPr>
          <a:xfrm>
            <a:off x="1651000" y="1080773"/>
            <a:ext cx="5499100" cy="51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8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5256237"/>
          </a:xfrm>
        </p:spPr>
        <p:txBody>
          <a:bodyPr/>
          <a:lstStyle/>
          <a:p>
            <a:r>
              <a:rPr lang="en-US" dirty="0" smtClean="0"/>
              <a:t>Presented </a:t>
            </a:r>
            <a:r>
              <a:rPr lang="en-US" dirty="0" smtClean="0"/>
              <a:t>Queue Transmission Model (QTM)</a:t>
            </a:r>
          </a:p>
          <a:p>
            <a:pPr lvl="1"/>
            <a:r>
              <a:rPr lang="en-US" dirty="0"/>
              <a:t>Globally optimal</a:t>
            </a:r>
          </a:p>
          <a:p>
            <a:pPr lvl="1"/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Scales to many </a:t>
            </a:r>
            <a:r>
              <a:rPr lang="en-US" dirty="0" smtClean="0"/>
              <a:t>intersections</a:t>
            </a:r>
          </a:p>
          <a:p>
            <a:r>
              <a:rPr lang="en-US" dirty="0"/>
              <a:t>Main insight: non-homogenous time discretization</a:t>
            </a:r>
          </a:p>
          <a:p>
            <a:r>
              <a:rPr lang="en-US" dirty="0" smtClean="0"/>
              <a:t>Compared to homogeneous solution:</a:t>
            </a:r>
          </a:p>
          <a:p>
            <a:pPr lvl="1"/>
            <a:r>
              <a:rPr lang="en-US" dirty="0" smtClean="0"/>
              <a:t>Faster convergence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or better solution quality</a:t>
            </a:r>
          </a:p>
          <a:p>
            <a:r>
              <a:rPr lang="en-US" dirty="0" smtClean="0"/>
              <a:t>Extensions:</a:t>
            </a:r>
          </a:p>
          <a:p>
            <a:pPr lvl="1"/>
            <a:r>
              <a:rPr lang="en-US" dirty="0" smtClean="0"/>
              <a:t>Globally optimal fixed time control</a:t>
            </a:r>
          </a:p>
          <a:p>
            <a:pPr lvl="1"/>
            <a:r>
              <a:rPr lang="en-US" dirty="0" smtClean="0"/>
              <a:t>Mitigation of </a:t>
            </a:r>
            <a:r>
              <a:rPr lang="en-US" dirty="0"/>
              <a:t>l</a:t>
            </a:r>
            <a:r>
              <a:rPr lang="en-US" dirty="0" smtClean="0"/>
              <a:t>ight </a:t>
            </a:r>
            <a:r>
              <a:rPr lang="en-US" dirty="0"/>
              <a:t>r</a:t>
            </a:r>
            <a:r>
              <a:rPr lang="en-US" dirty="0" smtClean="0"/>
              <a:t>ail impact</a:t>
            </a:r>
          </a:p>
          <a:p>
            <a:pPr lvl="1"/>
            <a:r>
              <a:rPr lang="en-US" dirty="0" smtClean="0"/>
              <a:t>Coordination of uncontrolled intersections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789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256237"/>
          </a:xfrm>
        </p:spPr>
        <p:txBody>
          <a:bodyPr/>
          <a:lstStyle/>
          <a:p>
            <a:r>
              <a:rPr lang="en-US" dirty="0" smtClean="0"/>
              <a:t>Solve iteratively</a:t>
            </a:r>
          </a:p>
          <a:p>
            <a:r>
              <a:rPr lang="en-US" dirty="0" smtClean="0"/>
              <a:t>Close </a:t>
            </a:r>
            <a:r>
              <a:rPr lang="en-US" dirty="0"/>
              <a:t>the </a:t>
            </a:r>
            <a:r>
              <a:rPr lang="en-US" dirty="0" smtClean="0"/>
              <a:t>loop</a:t>
            </a:r>
          </a:p>
          <a:p>
            <a:pPr lvl="1"/>
            <a:r>
              <a:rPr lang="en-US" dirty="0" smtClean="0"/>
              <a:t>Learn QTM parameters </a:t>
            </a:r>
            <a:r>
              <a:rPr lang="en-US" dirty="0"/>
              <a:t>from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Compare QTM:</a:t>
            </a:r>
          </a:p>
          <a:p>
            <a:pPr lvl="1"/>
            <a:r>
              <a:rPr lang="en-US" dirty="0" smtClean="0"/>
              <a:t>with CTM and LTM MILPS</a:t>
            </a:r>
          </a:p>
          <a:p>
            <a:pPr lvl="1"/>
            <a:r>
              <a:rPr lang="en-US" dirty="0" smtClean="0"/>
              <a:t>with SCATS simulator</a:t>
            </a:r>
          </a:p>
          <a:p>
            <a:r>
              <a:rPr lang="en-US" dirty="0" smtClean="0"/>
              <a:t>Scale bigger</a:t>
            </a:r>
          </a:p>
          <a:p>
            <a:pPr lvl="1"/>
            <a:r>
              <a:rPr lang="en-US" dirty="0" smtClean="0"/>
              <a:t>Use bigger nodes on AWS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Code on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400050" lvl="1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iainguilliard</a:t>
            </a:r>
            <a:r>
              <a:rPr lang="en-US" dirty="0" smtClean="0"/>
              <a:t>/</a:t>
            </a:r>
            <a:r>
              <a:rPr lang="en-US" dirty="0" err="1" smtClean="0"/>
              <a:t>QTM_Traffic_Model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362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</a:t>
            </a:r>
            <a:r>
              <a:rPr lang="en-US" dirty="0" err="1"/>
              <a:t>vs</a:t>
            </a:r>
            <a:r>
              <a:rPr lang="en-US" dirty="0"/>
              <a:t> Non-Homogeneous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981075"/>
            <a:ext cx="8229600" cy="525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Time discretization:</a:t>
            </a:r>
          </a:p>
          <a:p>
            <a:pPr lvl="1"/>
            <a:r>
              <a:rPr lang="en-US" dirty="0" smtClean="0"/>
              <a:t>Homogenous: uniform </a:t>
            </a:r>
            <a:endParaRPr lang="en-US" dirty="0"/>
          </a:p>
          <a:p>
            <a:pPr lvl="1"/>
            <a:r>
              <a:rPr lang="en-US" dirty="0"/>
              <a:t>Non-</a:t>
            </a:r>
            <a:r>
              <a:rPr lang="en-US" dirty="0" smtClean="0"/>
              <a:t>homogenous: arbitrary</a:t>
            </a:r>
            <a:endParaRPr lang="en-US" dirty="0"/>
          </a:p>
          <a:p>
            <a:r>
              <a:rPr lang="en-US" dirty="0"/>
              <a:t>Advantages of non-homogeneous:</a:t>
            </a:r>
          </a:p>
          <a:p>
            <a:pPr lvl="1"/>
            <a:r>
              <a:rPr lang="en-US" dirty="0"/>
              <a:t>Increase spatial horizon</a:t>
            </a:r>
          </a:p>
          <a:p>
            <a:pPr lvl="1"/>
            <a:r>
              <a:rPr lang="en-US" dirty="0"/>
              <a:t>Offers </a:t>
            </a:r>
            <a:r>
              <a:rPr lang="en-US" dirty="0" smtClean="0"/>
              <a:t>fidelity </a:t>
            </a:r>
            <a:r>
              <a:rPr lang="en-US" dirty="0"/>
              <a:t>trade off</a:t>
            </a:r>
          </a:p>
        </p:txBody>
      </p:sp>
      <p:pic>
        <p:nvPicPr>
          <p:cNvPr id="4" name="Content Placeholder 3" descr="map_overla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-1067" r="39055" b="4303"/>
          <a:stretch/>
        </p:blipFill>
        <p:spPr>
          <a:xfrm>
            <a:off x="4597400" y="2993909"/>
            <a:ext cx="4343400" cy="3660891"/>
          </a:xfrm>
        </p:spPr>
      </p:pic>
      <p:sp>
        <p:nvSpPr>
          <p:cNvPr id="10" name="Oval 9"/>
          <p:cNvSpPr/>
          <p:nvPr/>
        </p:nvSpPr>
        <p:spPr>
          <a:xfrm>
            <a:off x="5076056" y="3212976"/>
            <a:ext cx="3433179" cy="3528392"/>
          </a:xfrm>
          <a:prstGeom prst="ellipse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54077" y="4221088"/>
            <a:ext cx="1718657" cy="173654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0152" y="3140968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410572" y="170080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78822" y="166690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889228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93284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0369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401396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892752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6925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854256" y="166905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410572" y="2166764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378822" y="2132856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4188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75791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6196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70080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89275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134176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854256" y="213501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endCxn id="40" idx="6"/>
          </p:cNvCxnSpPr>
          <p:nvPr/>
        </p:nvCxnSpPr>
        <p:spPr>
          <a:xfrm flipV="1">
            <a:off x="609972" y="4553424"/>
            <a:ext cx="1763092" cy="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78222" y="452161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34628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8962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4109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79984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77690" y="451364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82875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301056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597272" y="542190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65522" y="538800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34628" y="53838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1024" y="53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27472" y="53870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989658" y="538491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12764" y="53839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187650" y="53839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040956" y="539015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33635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3056" y="5022542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24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utput_opt_turns.gif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>
          <a:xfrm>
            <a:off x="469900" y="1184275"/>
            <a:ext cx="8229600" cy="52562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347864" y="2924944"/>
            <a:ext cx="2520280" cy="158417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Thank you!</a:t>
            </a:r>
          </a:p>
          <a:p>
            <a:pPr algn="ctr"/>
            <a:endParaRPr lang="en-US" dirty="0" smtClean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Questions</a:t>
            </a:r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?</a:t>
            </a:r>
            <a:endParaRPr lang="en-US" dirty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357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0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72450" y="6408738"/>
            <a:ext cx="658813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7D844E-76EC-4B89-A6C0-6EC3F3BA845C}" type="slidenum">
              <a:rPr lang="en-AU" smtClean="0"/>
              <a:pPr>
                <a:defRPr/>
              </a:pPr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0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9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Fixed Control with QTM flow</a:t>
            </a:r>
          </a:p>
        </p:txBody>
      </p:sp>
      <p:pic>
        <p:nvPicPr>
          <p:cNvPr id="4" name="out_model_canberra_transit_flow_crop_turns_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</p:spTree>
    <p:extLst>
      <p:ext uri="{BB962C8B-B14F-4D97-AF65-F5344CB8AC3E}">
        <p14:creationId xmlns:p14="http://schemas.microsoft.com/office/powerpoint/2010/main" val="17803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QTM </a:t>
            </a:r>
            <a:r>
              <a:rPr lang="en-US" dirty="0" smtClean="0"/>
              <a:t>optimized control</a:t>
            </a:r>
            <a:endParaRPr lang="en-US" dirty="0"/>
          </a:p>
        </p:txBody>
      </p:sp>
      <p:pic>
        <p:nvPicPr>
          <p:cNvPr id="4" name="out_model_canberra_transit_flow_crop_turns_opt_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</p:spTree>
    <p:extLst>
      <p:ext uri="{BB962C8B-B14F-4D97-AF65-F5344CB8AC3E}">
        <p14:creationId xmlns:p14="http://schemas.microsoft.com/office/powerpoint/2010/main" val="2667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Optimal Fixed Time Control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network1_microsim_fixed_slow_arterial_appendix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r="755"/>
          <a:stretch/>
        </p:blipFill>
        <p:spPr>
          <a:xfrm>
            <a:off x="1943100" y="981075"/>
            <a:ext cx="5270500" cy="5256213"/>
          </a:xfrm>
        </p:spPr>
      </p:pic>
    </p:spTree>
    <p:extLst>
      <p:ext uri="{BB962C8B-B14F-4D97-AF65-F5344CB8AC3E}">
        <p14:creationId xmlns:p14="http://schemas.microsoft.com/office/powerpoint/2010/main" val="415540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 - Compared</a:t>
            </a:r>
            <a:endParaRPr lang="en-US" dirty="0"/>
          </a:p>
        </p:txBody>
      </p:sp>
      <p:pic>
        <p:nvPicPr>
          <p:cNvPr id="4" name="Content Placeholder 3" descr="network1_microsim_opt_slow_arterial_appedix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08" r="-26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5541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3" name="Content Placeholder 12" descr="canberra_qtm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8" t="-24" r="-232"/>
          <a:stretch/>
        </p:blipFill>
        <p:spPr>
          <a:xfrm>
            <a:off x="191115" y="941686"/>
            <a:ext cx="8267086" cy="5421014"/>
          </a:xfrm>
        </p:spPr>
      </p:pic>
    </p:spTree>
    <p:extLst>
      <p:ext uri="{BB962C8B-B14F-4D97-AF65-F5344CB8AC3E}">
        <p14:creationId xmlns:p14="http://schemas.microsoft.com/office/powerpoint/2010/main" val="4233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 smtClean="0"/>
              <a:t>Example – Flow with fixed control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192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Queuing Behavior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531601">
            <a:off x="5019118" y="2324915"/>
            <a:ext cx="936025" cy="4008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8827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Platoons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6016426">
            <a:off x="5338023" y="656351"/>
            <a:ext cx="746145" cy="3937609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5810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ICTA_cover_slide">
  <a:themeElements>
    <a:clrScheme name="NICTA_cover_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ICTA_cover_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ICTA_cover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23660</TotalTime>
  <Words>916</Words>
  <Application>Microsoft Macintosh PowerPoint</Application>
  <PresentationFormat>On-screen Show (4:3)</PresentationFormat>
  <Paragraphs>254</Paragraphs>
  <Slides>58</Slides>
  <Notes>11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NICTA_cover_slide</vt:lpstr>
      <vt:lpstr>PowerPoint Presentation</vt:lpstr>
      <vt:lpstr>Motivation</vt:lpstr>
      <vt:lpstr>Control methods</vt:lpstr>
      <vt:lpstr>In this work</vt:lpstr>
      <vt:lpstr>Homogeneous vs Non-Homogeneous</vt:lpstr>
      <vt:lpstr>QTM Example</vt:lpstr>
      <vt:lpstr>QTM Example – Flow with fixed control</vt:lpstr>
      <vt:lpstr>QTM Example – Queuing Behavior</vt:lpstr>
      <vt:lpstr>QTM Example – Platoons</vt:lpstr>
      <vt:lpstr>QTM Example – Turn Probabilities</vt:lpstr>
      <vt:lpstr>QTM – Variables and Parameters</vt:lpstr>
      <vt:lpstr>QTM – Variables and Parameters</vt:lpstr>
      <vt:lpstr>QTM – Variables and Parameters</vt:lpstr>
      <vt:lpstr>QTM – Variables and Parameters</vt:lpstr>
      <vt:lpstr>QTM - Dynamics </vt:lpstr>
      <vt:lpstr>QTM – Non-homogeneous time steps</vt:lpstr>
      <vt:lpstr>QTM – Non-homogeneous time steps</vt:lpstr>
      <vt:lpstr>QTM – Non-homogeneous time steps</vt:lpstr>
      <vt:lpstr>QTM – Non-homogeneous time steps</vt:lpstr>
      <vt:lpstr>Discretization – Convergence</vt:lpstr>
      <vt:lpstr>Integration V(x,y)</vt:lpstr>
      <vt:lpstr>Integration V(x,y)</vt:lpstr>
      <vt:lpstr>Integration V(x,y)</vt:lpstr>
      <vt:lpstr>Integration V(x,y)</vt:lpstr>
      <vt:lpstr>Update Step</vt:lpstr>
      <vt:lpstr>Phase &amp; Cycle Duration Control</vt:lpstr>
      <vt:lpstr>Objective Function</vt:lpstr>
      <vt:lpstr>Objective Function</vt:lpstr>
      <vt:lpstr>Objective Function</vt:lpstr>
      <vt:lpstr>QTM Example: with optimized control</vt:lpstr>
      <vt:lpstr>Example: Delay Map, fixed vs optimized</vt:lpstr>
      <vt:lpstr>Experiments - Networks</vt:lpstr>
      <vt:lpstr>Experiments – Receding Horizon Control</vt:lpstr>
      <vt:lpstr>Experiments – Receding Horizon Control</vt:lpstr>
      <vt:lpstr>Experiments – Receding Horizon Control</vt:lpstr>
      <vt:lpstr>Experiments – Optimal Reference</vt:lpstr>
      <vt:lpstr>Results - Convergence</vt:lpstr>
      <vt:lpstr>Results - Quality</vt:lpstr>
      <vt:lpstr>Extensions</vt:lpstr>
      <vt:lpstr>Globally Optimal Fixed Time Control</vt:lpstr>
      <vt:lpstr>Fixed Time Control – micro-simulation</vt:lpstr>
      <vt:lpstr>Light Rail – Network 1</vt:lpstr>
      <vt:lpstr>Light Rail – Fixed vs Optimized</vt:lpstr>
      <vt:lpstr>Light Rail – Network 2 </vt:lpstr>
      <vt:lpstr>Light Rail – Delay Heat Map 3400 vph</vt:lpstr>
      <vt:lpstr>Light Rail – Delay Heat Map 4300 vph</vt:lpstr>
      <vt:lpstr>Uncontrolled Intersections</vt:lpstr>
      <vt:lpstr>Conclusion</vt:lpstr>
      <vt:lpstr>Future Work</vt:lpstr>
      <vt:lpstr>PowerPoint Presentation</vt:lpstr>
      <vt:lpstr>PowerPoint Presentation</vt:lpstr>
      <vt:lpstr>PowerPoint Presentation</vt:lpstr>
      <vt:lpstr>PowerPoint Presentation</vt:lpstr>
      <vt:lpstr>Extras  </vt:lpstr>
      <vt:lpstr>Example: Fixed Control with QTM flow</vt:lpstr>
      <vt:lpstr>Example: QTM optimized control</vt:lpstr>
      <vt:lpstr>Globally Optimal Fixed Time Control </vt:lpstr>
      <vt:lpstr>Fixed Time Control - Compared</vt:lpstr>
    </vt:vector>
  </TitlesOfParts>
  <Company>NICTA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NICTA</dc:creator>
  <cp:lastModifiedBy>Iain Guilliard</cp:lastModifiedBy>
  <cp:revision>224</cp:revision>
  <cp:lastPrinted>2015-01-23T02:53:09Z</cp:lastPrinted>
  <dcterms:created xsi:type="dcterms:W3CDTF">2010-05-24T01:36:49Z</dcterms:created>
  <dcterms:modified xsi:type="dcterms:W3CDTF">2016-01-21T04:12:47Z</dcterms:modified>
</cp:coreProperties>
</file>